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295A014-184D-447F-9046-A688B2385E63}">
  <a:tblStyle styleId="{C295A014-184D-447F-9046-A688B2385E6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android device monitör, layout tracking, thread tracking, awesome debug tools.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IoT esprileri yap.</a:t>
            </a:r>
          </a:p>
          <a:p>
            <a:pPr lvl="0">
              <a:spcBef>
                <a:spcPts val="0"/>
              </a:spcBef>
              <a:buNone/>
            </a:pPr>
            <a:r>
              <a:rPr lang="tr"/>
              <a:t>Sayısal verilerle olaya gir.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Uygulama alanları ile ilgili resimleri koy.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Brillo ile gir.. Android cihaz sayısını koy. Google ve developer gücünden bahset.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t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t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things/preview/download.html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ourceforge.net/projects/win32diskimager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yavuz.erzurumlu@ardictech.com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00.png"/><Relationship Id="rId6" Type="http://schemas.openxmlformats.org/officeDocument/2006/relationships/hyperlink" Target="https://github.com/freeloki" TargetMode="External"/><Relationship Id="rId7" Type="http://schemas.openxmlformats.org/officeDocument/2006/relationships/hyperlink" Target="mailto:ceyhun.erturk@ardictech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android.com/things/sdk/index.html" TargetMode="External"/><Relationship Id="rId4" Type="http://schemas.openxmlformats.org/officeDocument/2006/relationships/hyperlink" Target="https://devzone.iot-ignite.com/documents/" TargetMode="External"/><Relationship Id="rId5" Type="http://schemas.openxmlformats.org/officeDocument/2006/relationships/hyperlink" Target="https://github.com/IoT-Ignite" TargetMode="External"/><Relationship Id="rId6" Type="http://schemas.openxmlformats.org/officeDocument/2006/relationships/hyperlink" Target="https://github.com/androidthings" TargetMode="External"/><Relationship Id="rId7" Type="http://schemas.openxmlformats.org/officeDocument/2006/relationships/hyperlink" Target="https://github.com/androidthings/contrib-driv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Relationship Id="rId4" Type="http://schemas.openxmlformats.org/officeDocument/2006/relationships/hyperlink" Target="https://developer.android.com/things/index.html" TargetMode="External"/><Relationship Id="rId5" Type="http://schemas.openxmlformats.org/officeDocument/2006/relationships/image" Target="../media/image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"/>
              <a:t>Hoşgeldiniz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0" y="131263"/>
            <a:ext cx="8009800" cy="48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Android Things’in Avantajları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90825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/>
              <a:t>Kolay programlanabilir;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tr"/>
              <a:t>Android cihazlara yazılım geliştirir gibi gömülü cihazlara kod yazılmasına imkan sağlar.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tr"/>
              <a:t>Android Studio’nun sağladığı tüm kolaylıkları beraberinde getirir.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Tamamen ücretsizdir ve açık kaynaklıdır(yakın zamanda kaynak kodları açıklanacak).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Güvenlidir.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Yönetimi kolaydır.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Dünyada en fazla geliştirici kitlesine sahip platform.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Android Things Mimarisi</a:t>
            </a:r>
          </a:p>
        </p:txBody>
      </p:sp>
      <p:pic>
        <p:nvPicPr>
          <p:cNvPr descr="platform-architecture.pn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3775"/>
            <a:ext cx="8274000" cy="35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Desteklenen Cihazlar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248800" y="10844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{C295A014-184D-447F-9046-A688B2385E63}</a:tableStyleId>
              </a:tblPr>
              <a:tblGrid>
                <a:gridCol w="4291750"/>
                <a:gridCol w="4291750"/>
              </a:tblGrid>
              <a:tr h="305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tr"/>
                        <a:t>Raspberry Pi 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tr"/>
                        <a:t>Intel Edison</a:t>
                      </a:r>
                    </a:p>
                  </a:txBody>
                  <a:tcPr marT="91425" marB="91425" marR="91425" marL="91425" anchor="ctr"/>
                </a:tc>
              </a:tr>
              <a:tr h="15574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10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tr"/>
                        <a:t>Intel Joule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tr"/>
                        <a:t>NXP Pico i.MX6UL</a:t>
                      </a:r>
                    </a:p>
                  </a:txBody>
                  <a:tcPr marT="91425" marB="91425" marR="91425" marL="91425" anchor="ctr"/>
                </a:tc>
              </a:tr>
              <a:tr h="18610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raspi3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750" y="1727899"/>
            <a:ext cx="2321146" cy="1292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l-edison.png"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99" y="1496262"/>
            <a:ext cx="2661025" cy="175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l-joule.png"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174" y="3545524"/>
            <a:ext cx="1944300" cy="159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xp-pico-board.png"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79" y="3545524"/>
            <a:ext cx="3038770" cy="15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Android Things Kurulumu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828950"/>
            <a:ext cx="2429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Aşağıdaki adresten sistem imajını indirelim. </a:t>
            </a:r>
            <a:r>
              <a:rPr lang="tr" u="sng">
                <a:solidFill>
                  <a:schemeClr val="hlink"/>
                </a:solidFill>
                <a:hlinkClick r:id="rId3"/>
              </a:rPr>
              <a:t>https://developer.android.com/things/preview/download.html</a:t>
            </a:r>
          </a:p>
        </p:txBody>
      </p:sp>
      <p:pic>
        <p:nvPicPr>
          <p:cNvPr descr="indirme.pn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049" y="1408549"/>
            <a:ext cx="6158201" cy="3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tr"/>
              <a:t>Win32DiskImager </a:t>
            </a:r>
            <a:r>
              <a:rPr lang="tr"/>
              <a:t>adındaki programı indirip kuruyoruz. </a:t>
            </a:r>
          </a:p>
          <a:p>
            <a:pPr lvl="0" rtl="0">
              <a:spcBef>
                <a:spcPts val="0"/>
              </a:spcBef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https://sourceforge.net/projects/win32diskimager/</a:t>
            </a:r>
          </a:p>
          <a:p>
            <a:pPr lvl="0">
              <a:spcBef>
                <a:spcPts val="0"/>
              </a:spcBef>
              <a:buNone/>
            </a:pPr>
            <a:r>
              <a:rPr lang="tr"/>
              <a:t>Bu program sayesinde indirdiğimiz “.img” uzantılı dosyayı mikro sd karta yazma işlemini gerçekleştireceğiz.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60" name="Shape 160"/>
          <p:cNvGraphicFramePr/>
          <p:nvPr/>
        </p:nvGraphicFramePr>
        <p:xfrm>
          <a:off x="392625" y="12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{C295A014-184D-447F-9046-A688B2385E63}</a:tableStyleId>
              </a:tblPr>
              <a:tblGrid>
                <a:gridCol w="4287250"/>
                <a:gridCol w="428725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tr"/>
                        <a:t>Dosya seçmek için ilgili butona tıklıyoruz.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tr"/>
                        <a:t>“.img” Uzantılı Dosyayı seçiyoruz</a:t>
                      </a:r>
                    </a:p>
                  </a:txBody>
                  <a:tcPr marT="91425" marB="91425" marR="91425" marL="91425"/>
                </a:tc>
              </a:tr>
              <a:tr h="15888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723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tr"/>
                        <a:t>Yazım işlemini gerçekleştiriyoruz.</a:t>
                      </a:r>
                    </a:p>
                  </a:txBody>
                  <a:tcPr marT="91425" marB="91425" marR="91425" marL="91425"/>
                </a:tc>
                <a:tc hMerge="1"/>
              </a:tr>
              <a:tr h="1333100">
                <a:tc gridSpan="2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pic>
        <p:nvPicPr>
          <p:cNvPr descr="1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49" y="1840837"/>
            <a:ext cx="2930699" cy="146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png"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950" y="1811975"/>
            <a:ext cx="2604400" cy="1461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png"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687" y="3761725"/>
            <a:ext cx="2424624" cy="12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Sdcard’ı, Raspberry Pi’a takıyoruz.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0170307_101914.jp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03665" y="550524"/>
            <a:ext cx="289322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Çalıştırdığımızda karşımıza böyle bir ekran gelecektir.</a:t>
            </a:r>
          </a:p>
        </p:txBody>
      </p:sp>
      <p:pic>
        <p:nvPicPr>
          <p:cNvPr descr="20170307_101124.jp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699" y="1522049"/>
            <a:ext cx="6438130" cy="362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Açılan ekranda alt tarafta bulunan IP’yi kullanarak cihaza bağlanıp ayar yapabiliriz. Kablosuz ağ ayarlarını yapmak için adb ile bu IP’ye bağlanacağız.</a:t>
            </a:r>
          </a:p>
        </p:txBody>
      </p:sp>
      <p:pic>
        <p:nvPicPr>
          <p:cNvPr descr="20170307_103252.jp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101" y="2043049"/>
            <a:ext cx="4490353" cy="252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4851250" y="152400"/>
            <a:ext cx="36018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tr" sz="1800">
                <a:solidFill>
                  <a:schemeClr val="dk1"/>
                </a:solidFill>
              </a:rPr>
              <a:t>H.Yavuz ERZURUMLU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tr" sz="1800">
                <a:solidFill>
                  <a:schemeClr val="dk1"/>
                </a:solidFill>
              </a:rPr>
              <a:t>Yazılım Mühendisi / ARDIÇ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tr" sz="1800" u="sng">
                <a:solidFill>
                  <a:schemeClr val="accent5"/>
                </a:solidFill>
                <a:hlinkClick r:id="rId3"/>
              </a:rPr>
              <a:t>yavuz.erzurumlu@ardictech.com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oster.png"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2" y="152400"/>
            <a:ext cx="342472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4608300" y="0"/>
            <a:ext cx="5024700" cy="48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git-icon.png"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800" y="1753450"/>
            <a:ext cx="296924" cy="2969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5457675" y="1712575"/>
            <a:ext cx="31854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 sz="1500" u="sng">
                <a:solidFill>
                  <a:schemeClr val="hlink"/>
                </a:solidFill>
                <a:hlinkClick r:id="rId6"/>
              </a:rPr>
              <a:t>https://github.com/freeloki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908675" y="2489375"/>
            <a:ext cx="36018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tr" sz="1800">
                <a:solidFill>
                  <a:schemeClr val="dk1"/>
                </a:solidFill>
              </a:rPr>
              <a:t>Ceyhun ERTÜRK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tr" sz="1800">
                <a:solidFill>
                  <a:schemeClr val="dk1"/>
                </a:solidFill>
              </a:rPr>
              <a:t>Yazılım Mühendisi / ARDIÇ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tr" sz="1800" u="sng">
                <a:solidFill>
                  <a:schemeClr val="hlink"/>
                </a:solidFill>
                <a:hlinkClick r:id="rId7"/>
              </a:rPr>
              <a:t>ceyhun.erturk@ardictech.com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Android Things Kurulumu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tr" sz="1800">
                <a:solidFill>
                  <a:srgbClr val="2B2B2B"/>
                </a:solidFill>
                <a:highlight>
                  <a:srgbClr val="FFFFFF"/>
                </a:highlight>
              </a:rPr>
              <a:t>am startservice -n com.google.wifisetup/.WifiSetupService -a WifiSetupService.Connect -e ssid &lt;SSID&gt; -e passphrase &lt;PASSWD&gt;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5475"/>
            <a:ext cx="8839199" cy="297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IoT-Ignite Agent Kurulumu ve Cihazın Lisanslanması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gent.pn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37" y="2258887"/>
            <a:ext cx="75723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IoT-Ignite Agent Kurulumu ve Cihazın Lisanslanması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tr" sz="1400"/>
              <a:t>Cihaz ile aynı ağa bağlandıktan sonra tarayıcıyı açarak &lt;cihazIP&gt;:8080 portuna bağlanalım.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sanslama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00" y="1491725"/>
            <a:ext cx="7075225" cy="36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IoT-Ignite Agent Kurulumu ve Cihazın Lisanslanması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tr" sz="1400"/>
              <a:t>App Key’in alınması: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sansAPI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50" y="1488899"/>
            <a:ext cx="7209075" cy="35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IoT-Ignite Agent Kurulumu ve Cihazın Lisanslanması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tr" sz="1400"/>
              <a:t>Aktivasyon Kodunun Alınması:</a:t>
            </a:r>
          </a:p>
        </p:txBody>
      </p:sp>
      <p:pic>
        <p:nvPicPr>
          <p:cNvPr descr="gateway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025" y="1695500"/>
            <a:ext cx="7067950" cy="33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IoT-Ignite Agent Kurulumu ve Cihazın Lisanslanması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 sz="1400"/>
              <a:t>Mod adının girilmesi:</a:t>
            </a:r>
          </a:p>
          <a:p>
            <a:pPr lvl="0">
              <a:spcBef>
                <a:spcPts val="0"/>
              </a:spcBef>
              <a:buNone/>
            </a:pPr>
            <a:r>
              <a:rPr lang="tr" sz="1400"/>
              <a:t>Bu kısım isteğe bağlıdır. Boş bırakılırsa cihaza tanımlı varsayılan mod geçerli olacaktır. Özel bir mod indirmek istediğiniz zaman o modun adını girerek lisans işlemini gerçekleştirebilirsiniz.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İlk Android Things Projesi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2579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/>
              <a:t>Android Things PIO apilerini kullanarak GPIO arayüzü üzerinden led kontrolü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pi3_schematics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600" y="1863800"/>
            <a:ext cx="5236801" cy="314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"/>
              <a:t>LED + Button Android Things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579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/>
              <a:t>Android Things PIO apilerini kullanarak GPIO arayüzü üzerinden led ve buton kontrolü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pi3ledbtn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25" y="1856775"/>
            <a:ext cx="5557550" cy="32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Raspberry Pi 3 PinOut</a:t>
            </a:r>
          </a:p>
        </p:txBody>
      </p:sp>
      <p:pic>
        <p:nvPicPr>
          <p:cNvPr descr="pinout-raspberrypi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81287" y="-762562"/>
            <a:ext cx="3796750" cy="751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tr"/>
              <a:t>Yararlı Linkler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https://developer.android.com/things/sdk/index.html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https://devzone.iot-ignite.com/documents/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 u="sng">
                <a:solidFill>
                  <a:schemeClr val="hlink"/>
                </a:solidFill>
                <a:hlinkClick r:id="rId5"/>
              </a:rPr>
              <a:t>https://github.com/IoT-Ignite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 u="sng">
                <a:solidFill>
                  <a:schemeClr val="hlink"/>
                </a:solidFill>
                <a:hlinkClick r:id="rId6"/>
              </a:rPr>
              <a:t>https://github.com/androidthings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tr" u="sng">
                <a:solidFill>
                  <a:schemeClr val="hlink"/>
                </a:solidFill>
                <a:hlinkClick r:id="rId7"/>
              </a:rPr>
              <a:t>https://github.com/androidthings/contrib-drivers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6904812_ml.jp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1724" y="0"/>
            <a:ext cx="8845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 flipH="1">
            <a:off x="161645" y="161725"/>
            <a:ext cx="3663000" cy="4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tr" sz="2400">
                <a:solidFill>
                  <a:srgbClr val="FFFFFF"/>
                </a:solidFill>
              </a:rPr>
              <a:t>Neler Öğreneceğiz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IoT Nedir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Niçin Android Things?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IoT-Ignite Nedir?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Demo Uygulamanın Sunumu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Kullanılacak Ortam ve Cihazların Tanıtımı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Android Things’e Merhaba (LED Blink Uygulaması)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Buton ve LED’in Beraber Programlanması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Sıfırdan Bir Cihazın Kurulumunun Anlatımı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6904812_ml.jp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1724" y="0"/>
            <a:ext cx="8845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 flipH="1">
            <a:off x="161820" y="161725"/>
            <a:ext cx="3478200" cy="4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tr" sz="2400">
                <a:solidFill>
                  <a:srgbClr val="FFFFFF"/>
                </a:solidFill>
              </a:rPr>
              <a:t>Neler Öğreneceğiz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Demo kodu üzerinden IoT-Ignite Apilerinin Anlatılması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Uygulamanın Güvenilir Olarak Ayarlanması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Cihaz konfigürasyonlarının yapılması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LED ve Buton Datalarının IoT-Ignite Üzerinde Gösterilmesi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DHT Sensörünün NodeMCU üzerinden Raspberry Pi’a Bağlanması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Sıcaklık ve Nem Datalarının IoT-Ignite Üzerinde Gösterilmesi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tr">
                <a:solidFill>
                  <a:srgbClr val="FFFFFF"/>
                </a:solidFill>
              </a:rPr>
              <a:t>Sensör Verileri ile Kural Tanımlama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18283.jp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50"/>
            <a:ext cx="8815750" cy="493285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ctrTitle"/>
          </p:nvPr>
        </p:nvSpPr>
        <p:spPr>
          <a:xfrm>
            <a:off x="311700" y="744575"/>
            <a:ext cx="8520600" cy="380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>
                <a:solidFill>
                  <a:srgbClr val="FFFFFF"/>
                </a:solidFill>
              </a:rPr>
              <a:t>IoT Nedir?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IoT Nedir?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/>
              <a:t>IoT (Internet of Things), nesnelerin interneti anlamına gelmektedir.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Etrafımızdaki cihazların çeşitli yollarla internete bağlanarak yerel veya uzaktan kontrol edilebilir hale gelmesidir.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oT2.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75" y="2268425"/>
            <a:ext cx="2797424" cy="26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ot-explosion-graph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50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IoT Uygulama Alanları Nelerdir?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3183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tr"/>
              <a:t>Akıllı Evler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Endüstri 4.0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Akıllı Şehirler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Akıllı Tarım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Medikal Uygulamalar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Akıllı Araçlar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2" name="Shape 102"/>
          <p:cNvGraphicFramePr/>
          <p:nvPr/>
        </p:nvGraphicFramePr>
        <p:xfrm>
          <a:off x="3108800" y="101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{C295A014-184D-447F-9046-A688B2385E63}</a:tableStyleId>
              </a:tblPr>
              <a:tblGrid>
                <a:gridCol w="2541350"/>
                <a:gridCol w="2541350"/>
              </a:tblGrid>
              <a:tr h="16800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6800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ind40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999" y="1152475"/>
            <a:ext cx="1540049" cy="15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"/>
              <a:t> </a:t>
            </a:r>
            <a:br>
              <a:rPr lang="tr"/>
            </a:br>
            <a:r>
              <a:rPr lang="tr"/>
              <a:t> 	 </a:t>
            </a:r>
            <a:br>
              <a:rPr lang="tr"/>
            </a:br>
            <a:r>
              <a:rPr lang="tr"/>
              <a:t> 	 </a:t>
            </a:r>
          </a:p>
        </p:txBody>
      </p:sp>
      <p:pic>
        <p:nvPicPr>
          <p:cNvPr descr="IotCar.png"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850" y="2740499"/>
            <a:ext cx="4422601" cy="226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Home.jpg"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421" y="1081412"/>
            <a:ext cx="1904078" cy="16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Android Things™ Nedir?</a:t>
            </a:r>
          </a:p>
        </p:txBody>
      </p:sp>
      <p:pic>
        <p:nvPicPr>
          <p:cNvPr descr="android-things-logo.jp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45" y="2773220"/>
            <a:ext cx="4081475" cy="2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"/>
              <a:t>Google’ın geliştirdiği, dünyada en çok kullanılan işletim sistemi olan Android OS’in gömülü cihazlarda çalışmasını sağlayacak iot versiyonudur.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tr"/>
              <a:t>Çıkış tarihi : Aralık 2016 (dev preview 1)</a:t>
            </a:r>
          </a:p>
          <a:p>
            <a:pPr indent="-228600" lvl="0" marL="457200">
              <a:spcBef>
                <a:spcPts val="0"/>
              </a:spcBef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https://developer.android.com/things/index.html</a:t>
            </a:r>
          </a:p>
        </p:txBody>
      </p:sp>
      <p:pic>
        <p:nvPicPr>
          <p:cNvPr descr="atgoogle.jpg"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062" y="2044312"/>
            <a:ext cx="2919075" cy="16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